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7" r:id="rId6"/>
    <p:sldId id="262" r:id="rId7"/>
    <p:sldId id="261" r:id="rId8"/>
    <p:sldId id="260" r:id="rId9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25" d="100"/>
          <a:sy n="125" d="100"/>
        </p:scale>
        <p:origin x="771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6452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taticPath"/>
          <p:cNvSpPr/>
          <p:nvPr/>
        </p:nvSpPr>
        <p:spPr>
          <a:xfrm>
            <a:off x="2056019" y="-1222724"/>
            <a:ext cx="5032058" cy="5032058"/>
          </a:xfrm>
          <a:prstGeom prst="ellipse">
            <a:avLst/>
          </a:prstGeom>
          <a:solidFill>
            <a:srgbClr val="000000">
              <a:alpha val="6000"/>
            </a:srgbClr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3" name="Title"/>
          <p:cNvSpPr/>
          <p:nvPr/>
        </p:nvSpPr>
        <p:spPr>
          <a:xfrm>
            <a:off x="758381" y="2122408"/>
            <a:ext cx="7620000" cy="898731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399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3D Object Volume Calculation Using C++</a:t>
            </a:r>
            <a:endParaRPr lang="en-US" sz="2399" dirty="0"/>
          </a:p>
        </p:txBody>
      </p:sp>
      <p:sp>
        <p:nvSpPr>
          <p:cNvPr id="4" name="StaticPath"/>
          <p:cNvSpPr/>
          <p:nvPr/>
        </p:nvSpPr>
        <p:spPr>
          <a:xfrm>
            <a:off x="7190137" y="3357658"/>
            <a:ext cx="2394585" cy="2394585"/>
          </a:xfrm>
          <a:prstGeom prst="ellipse">
            <a:avLst/>
          </a:prstGeom>
          <a:solidFill>
            <a:srgbClr val="000000">
              <a:alpha val="0"/>
            </a:srgbClr>
          </a:solidFill>
          <a:ln w="423333">
            <a:solidFill>
              <a:srgbClr val="FF9800"/>
            </a:solidFill>
            <a:prstDash val="solid"/>
          </a:ln>
        </p:spPr>
        <p:txBody>
          <a:bodyPr/>
          <a:lstStyle/>
          <a:p>
            <a:endParaRPr lang="en-CH"/>
          </a:p>
        </p:txBody>
      </p:sp>
      <p:sp>
        <p:nvSpPr>
          <p:cNvPr id="5" name="StaticPath"/>
          <p:cNvSpPr/>
          <p:nvPr/>
        </p:nvSpPr>
        <p:spPr>
          <a:xfrm>
            <a:off x="-957929" y="-1222724"/>
            <a:ext cx="1991678" cy="1991677"/>
          </a:xfrm>
          <a:prstGeom prst="ellipse">
            <a:avLst/>
          </a:prstGeom>
          <a:solidFill>
            <a:srgbClr val="000000">
              <a:alpha val="0"/>
            </a:srgbClr>
          </a:solidFill>
          <a:ln w="423333">
            <a:solidFill>
              <a:srgbClr val="FF9800"/>
            </a:solidFill>
            <a:prstDash val="solid"/>
          </a:ln>
        </p:spPr>
        <p:txBody>
          <a:bodyPr/>
          <a:lstStyle/>
          <a:p>
            <a:endParaRPr lang="en-CH"/>
          </a:p>
        </p:txBody>
      </p:sp>
      <p:sp>
        <p:nvSpPr>
          <p:cNvPr id="6" name="StaticPath"/>
          <p:cNvSpPr/>
          <p:nvPr/>
        </p:nvSpPr>
        <p:spPr>
          <a:xfrm>
            <a:off x="303609" y="4340114"/>
            <a:ext cx="571500" cy="571500"/>
          </a:xfrm>
          <a:prstGeom prst="ellipse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7" name="StaticPath"/>
          <p:cNvSpPr/>
          <p:nvPr/>
        </p:nvSpPr>
        <p:spPr>
          <a:xfrm>
            <a:off x="939165" y="4348163"/>
            <a:ext cx="571500" cy="571500"/>
          </a:xfrm>
          <a:prstGeom prst="ellipse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8" name="StaticPath"/>
          <p:cNvSpPr/>
          <p:nvPr/>
        </p:nvSpPr>
        <p:spPr>
          <a:xfrm>
            <a:off x="620268" y="4338923"/>
            <a:ext cx="571500" cy="571500"/>
          </a:xfrm>
          <a:prstGeom prst="ellipse">
            <a:avLst/>
          </a:prstGeom>
          <a:solidFill>
            <a:srgbClr val="FF9800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9" name="Title">
            <a:extLst>
              <a:ext uri="{FF2B5EF4-FFF2-40B4-BE49-F238E27FC236}">
                <a16:creationId xmlns:a16="http://schemas.microsoft.com/office/drawing/2014/main" id="{AC92B6D2-D1E3-C9D0-BB70-4654EBE7570E}"/>
              </a:ext>
            </a:extLst>
          </p:cNvPr>
          <p:cNvSpPr/>
          <p:nvPr/>
        </p:nvSpPr>
        <p:spPr>
          <a:xfrm>
            <a:off x="2032000" y="4736198"/>
            <a:ext cx="2225040" cy="18685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Ollengo, Newton Kelvin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taticPath"/>
          <p:cNvSpPr/>
          <p:nvPr/>
        </p:nvSpPr>
        <p:spPr>
          <a:xfrm>
            <a:off x="3852767" y="169640"/>
            <a:ext cx="3157538" cy="3157538"/>
          </a:xfrm>
          <a:prstGeom prst="ellipse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3" name="StaticPath"/>
          <p:cNvSpPr/>
          <p:nvPr/>
        </p:nvSpPr>
        <p:spPr>
          <a:xfrm>
            <a:off x="3906869" y="-1913049"/>
            <a:ext cx="2428875" cy="2428875"/>
          </a:xfrm>
          <a:prstGeom prst="ellipse">
            <a:avLst/>
          </a:prstGeom>
          <a:solidFill>
            <a:srgbClr val="000000">
              <a:alpha val="0"/>
            </a:srgbClr>
          </a:solidFill>
          <a:ln w="423333">
            <a:solidFill>
              <a:srgbClr val="FF9800"/>
            </a:solidFill>
            <a:prstDash val="solid"/>
          </a:ln>
        </p:spPr>
        <p:txBody>
          <a:bodyPr/>
          <a:lstStyle/>
          <a:p>
            <a:endParaRPr lang="en-CH"/>
          </a:p>
        </p:txBody>
      </p:sp>
      <p:sp>
        <p:nvSpPr>
          <p:cNvPr id="4" name="Title"/>
          <p:cNvSpPr/>
          <p:nvPr/>
        </p:nvSpPr>
        <p:spPr>
          <a:xfrm>
            <a:off x="4304062" y="1697879"/>
            <a:ext cx="2302794" cy="2776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3092" b="1" dirty="0">
                <a:solidFill>
                  <a:srgbClr val="333333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Project Overview</a:t>
            </a:r>
            <a:endParaRPr lang="en-US" sz="3092" dirty="0"/>
          </a:p>
        </p:txBody>
      </p:sp>
      <p:sp>
        <p:nvSpPr>
          <p:cNvPr id="5" name="Bullet circle 1"/>
          <p:cNvSpPr/>
          <p:nvPr/>
        </p:nvSpPr>
        <p:spPr>
          <a:xfrm>
            <a:off x="347662" y="857250"/>
            <a:ext cx="474345" cy="474345"/>
          </a:xfrm>
          <a:prstGeom prst="ellipse">
            <a:avLst/>
          </a:prstGeom>
          <a:solidFill>
            <a:srgbClr val="FF9800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6" name="Bullet index 1"/>
          <p:cNvSpPr/>
          <p:nvPr/>
        </p:nvSpPr>
        <p:spPr>
          <a:xfrm>
            <a:off x="879634" y="966788"/>
            <a:ext cx="475726" cy="24107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93" b="1" dirty="0">
                <a:solidFill>
                  <a:srgbClr val="333333"/>
                </a:solidFill>
                <a:latin typeface="Prompt-Bold" pitchFamily="34" charset="0"/>
                <a:ea typeface="Prompt-Bold" pitchFamily="34" charset="-122"/>
                <a:cs typeface="Prompt-Bold" pitchFamily="34" charset="-120"/>
              </a:rPr>
              <a:t>01</a:t>
            </a:r>
            <a:endParaRPr lang="en-US" sz="1493" dirty="0"/>
          </a:p>
        </p:txBody>
      </p:sp>
      <p:sp>
        <p:nvSpPr>
          <p:cNvPr id="7" name="Bullet text 1"/>
          <p:cNvSpPr/>
          <p:nvPr/>
        </p:nvSpPr>
        <p:spPr>
          <a:xfrm>
            <a:off x="1388221" y="966788"/>
            <a:ext cx="2525268" cy="249707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971" dirty="0">
                <a:solidFill>
                  <a:srgbClr val="333333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Goal: Reconstruct 3D object volume from 2D slices using C++ and VTK.</a:t>
            </a:r>
            <a:endParaRPr lang="en-US" sz="971" dirty="0"/>
          </a:p>
        </p:txBody>
      </p:sp>
      <p:sp>
        <p:nvSpPr>
          <p:cNvPr id="8" name="Bullet circle 2"/>
          <p:cNvSpPr/>
          <p:nvPr/>
        </p:nvSpPr>
        <p:spPr>
          <a:xfrm>
            <a:off x="347662" y="1619250"/>
            <a:ext cx="474345" cy="474345"/>
          </a:xfrm>
          <a:prstGeom prst="ellipse">
            <a:avLst/>
          </a:prstGeom>
          <a:solidFill>
            <a:srgbClr val="FF9800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9" name="Bullet index 2"/>
          <p:cNvSpPr/>
          <p:nvPr/>
        </p:nvSpPr>
        <p:spPr>
          <a:xfrm>
            <a:off x="879634" y="1728788"/>
            <a:ext cx="475726" cy="24107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93" b="1" dirty="0">
                <a:solidFill>
                  <a:srgbClr val="333333"/>
                </a:solidFill>
                <a:latin typeface="Prompt-Bold" pitchFamily="34" charset="0"/>
                <a:ea typeface="Prompt-Bold" pitchFamily="34" charset="-122"/>
                <a:cs typeface="Prompt-Bold" pitchFamily="34" charset="-120"/>
              </a:rPr>
              <a:t>02</a:t>
            </a:r>
            <a:endParaRPr lang="en-US" sz="1493" dirty="0"/>
          </a:p>
        </p:txBody>
      </p:sp>
      <p:sp>
        <p:nvSpPr>
          <p:cNvPr id="10" name="Bullet text 2"/>
          <p:cNvSpPr/>
          <p:nvPr/>
        </p:nvSpPr>
        <p:spPr>
          <a:xfrm>
            <a:off x="1388221" y="1728788"/>
            <a:ext cx="2525268" cy="249707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971" dirty="0">
                <a:solidFill>
                  <a:srgbClr val="333333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Input: A series of 2D slices (e.g., CT scans).</a:t>
            </a:r>
            <a:endParaRPr lang="en-US" sz="971" dirty="0"/>
          </a:p>
        </p:txBody>
      </p:sp>
      <p:sp>
        <p:nvSpPr>
          <p:cNvPr id="11" name="Bullet circle 3"/>
          <p:cNvSpPr/>
          <p:nvPr/>
        </p:nvSpPr>
        <p:spPr>
          <a:xfrm>
            <a:off x="347662" y="2381250"/>
            <a:ext cx="474345" cy="474345"/>
          </a:xfrm>
          <a:prstGeom prst="ellipse">
            <a:avLst/>
          </a:prstGeom>
          <a:solidFill>
            <a:srgbClr val="FF9800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12" name="Bullet index 3"/>
          <p:cNvSpPr/>
          <p:nvPr/>
        </p:nvSpPr>
        <p:spPr>
          <a:xfrm>
            <a:off x="879634" y="2490788"/>
            <a:ext cx="475726" cy="24107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93" b="1" dirty="0">
                <a:solidFill>
                  <a:srgbClr val="333333"/>
                </a:solidFill>
                <a:latin typeface="Prompt-Bold" pitchFamily="34" charset="0"/>
                <a:ea typeface="Prompt-Bold" pitchFamily="34" charset="-122"/>
                <a:cs typeface="Prompt-Bold" pitchFamily="34" charset="-120"/>
              </a:rPr>
              <a:t>03</a:t>
            </a:r>
            <a:endParaRPr lang="en-US" sz="1493" dirty="0"/>
          </a:p>
        </p:txBody>
      </p:sp>
      <p:sp>
        <p:nvSpPr>
          <p:cNvPr id="13" name="Bullet text 3"/>
          <p:cNvSpPr/>
          <p:nvPr/>
        </p:nvSpPr>
        <p:spPr>
          <a:xfrm>
            <a:off x="1388221" y="2490788"/>
            <a:ext cx="2525268" cy="249707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971" dirty="0">
                <a:solidFill>
                  <a:srgbClr val="333333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Pre-processing: Thresholding and smoothing applied to enhance data.</a:t>
            </a:r>
            <a:endParaRPr lang="en-US" sz="971" dirty="0"/>
          </a:p>
        </p:txBody>
      </p:sp>
      <p:sp>
        <p:nvSpPr>
          <p:cNvPr id="14" name="Bullet circle 4"/>
          <p:cNvSpPr/>
          <p:nvPr/>
        </p:nvSpPr>
        <p:spPr>
          <a:xfrm>
            <a:off x="347662" y="3143250"/>
            <a:ext cx="474345" cy="474345"/>
          </a:xfrm>
          <a:prstGeom prst="ellipse">
            <a:avLst/>
          </a:prstGeom>
          <a:solidFill>
            <a:srgbClr val="FF9800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15" name="Bullet index 4"/>
          <p:cNvSpPr/>
          <p:nvPr/>
        </p:nvSpPr>
        <p:spPr>
          <a:xfrm>
            <a:off x="879634" y="3252788"/>
            <a:ext cx="475726" cy="24107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93" b="1" dirty="0">
                <a:solidFill>
                  <a:srgbClr val="333333"/>
                </a:solidFill>
                <a:latin typeface="Prompt-Bold" pitchFamily="34" charset="0"/>
                <a:ea typeface="Prompt-Bold" pitchFamily="34" charset="-122"/>
                <a:cs typeface="Prompt-Bold" pitchFamily="34" charset="-120"/>
              </a:rPr>
              <a:t>04</a:t>
            </a:r>
            <a:endParaRPr lang="en-US" sz="1493" dirty="0"/>
          </a:p>
        </p:txBody>
      </p:sp>
      <p:sp>
        <p:nvSpPr>
          <p:cNvPr id="16" name="Bullet text 4"/>
          <p:cNvSpPr/>
          <p:nvPr/>
        </p:nvSpPr>
        <p:spPr>
          <a:xfrm>
            <a:off x="1388221" y="3252788"/>
            <a:ext cx="2525268" cy="249707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971" dirty="0">
                <a:solidFill>
                  <a:srgbClr val="333333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Volume Rendering: Combine slices to generate a 3D model.</a:t>
            </a:r>
            <a:endParaRPr lang="en-US" sz="971" dirty="0"/>
          </a:p>
        </p:txBody>
      </p:sp>
      <p:sp>
        <p:nvSpPr>
          <p:cNvPr id="17" name="Bullet circle 5"/>
          <p:cNvSpPr/>
          <p:nvPr/>
        </p:nvSpPr>
        <p:spPr>
          <a:xfrm>
            <a:off x="347662" y="3905250"/>
            <a:ext cx="474345" cy="474345"/>
          </a:xfrm>
          <a:prstGeom prst="ellipse">
            <a:avLst/>
          </a:prstGeom>
          <a:solidFill>
            <a:srgbClr val="FF9800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18" name="Bullet index 5"/>
          <p:cNvSpPr/>
          <p:nvPr/>
        </p:nvSpPr>
        <p:spPr>
          <a:xfrm>
            <a:off x="879634" y="4014788"/>
            <a:ext cx="475726" cy="24107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93" b="1" dirty="0">
                <a:solidFill>
                  <a:srgbClr val="333333"/>
                </a:solidFill>
                <a:latin typeface="Prompt-Bold" pitchFamily="34" charset="0"/>
                <a:ea typeface="Prompt-Bold" pitchFamily="34" charset="-122"/>
                <a:cs typeface="Prompt-Bold" pitchFamily="34" charset="-120"/>
              </a:rPr>
              <a:t>05</a:t>
            </a:r>
            <a:endParaRPr lang="en-US" sz="1493" dirty="0"/>
          </a:p>
        </p:txBody>
      </p:sp>
      <p:sp>
        <p:nvSpPr>
          <p:cNvPr id="19" name="Bullet text 5"/>
          <p:cNvSpPr/>
          <p:nvPr/>
        </p:nvSpPr>
        <p:spPr>
          <a:xfrm>
            <a:off x="1388221" y="4014788"/>
            <a:ext cx="2525268" cy="249707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971" dirty="0">
                <a:solidFill>
                  <a:srgbClr val="333333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Volume Calculation: Compute the object volume based on voxel data.</a:t>
            </a:r>
            <a:endParaRPr lang="en-US" sz="971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B9805B2-6D5D-EFFC-2E57-F438523B3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2004" y="2703747"/>
            <a:ext cx="3021996" cy="240300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taticPath"/>
          <p:cNvSpPr/>
          <p:nvPr/>
        </p:nvSpPr>
        <p:spPr>
          <a:xfrm>
            <a:off x="7143750" y="0"/>
            <a:ext cx="2000250" cy="5143500"/>
          </a:xfrm>
          <a:prstGeom prst="rect">
            <a:avLst/>
          </a:prstGeom>
          <a:solidFill>
            <a:srgbClr val="FF9800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3" name="Title"/>
          <p:cNvSpPr/>
          <p:nvPr/>
        </p:nvSpPr>
        <p:spPr>
          <a:xfrm>
            <a:off x="1190625" y="357188"/>
            <a:ext cx="5715000" cy="5715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900" b="1" dirty="0">
                <a:solidFill>
                  <a:srgbClr val="333333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Tools and Libraries</a:t>
            </a:r>
            <a:endParaRPr lang="en-US" sz="1900" dirty="0"/>
          </a:p>
        </p:txBody>
      </p:sp>
      <p:sp>
        <p:nvSpPr>
          <p:cNvPr id="4" name="Subtitle 1"/>
          <p:cNvSpPr/>
          <p:nvPr/>
        </p:nvSpPr>
        <p:spPr>
          <a:xfrm>
            <a:off x="714375" y="1190625"/>
            <a:ext cx="5238750" cy="14287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336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VTK (Visualization Toolkit)</a:t>
            </a:r>
            <a:endParaRPr lang="en-US" sz="1336" dirty="0"/>
          </a:p>
        </p:txBody>
      </p:sp>
      <p:sp>
        <p:nvSpPr>
          <p:cNvPr id="5" name="Paragraph 1"/>
          <p:cNvSpPr/>
          <p:nvPr/>
        </p:nvSpPr>
        <p:spPr>
          <a:xfrm>
            <a:off x="714375" y="1571625"/>
            <a:ext cx="5238750" cy="14287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181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A powerful open-source library for 3D graphics, image processing, and visualization. VTK is ideal for rendering volumetric data and reconstructing 3D models.</a:t>
            </a:r>
            <a:endParaRPr lang="en-US" sz="1181" dirty="0"/>
          </a:p>
        </p:txBody>
      </p:sp>
      <p:sp>
        <p:nvSpPr>
          <p:cNvPr id="6" name="Subtitle 2"/>
          <p:cNvSpPr/>
          <p:nvPr/>
        </p:nvSpPr>
        <p:spPr>
          <a:xfrm>
            <a:off x="714375" y="2524125"/>
            <a:ext cx="5238750" cy="14287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336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CMake</a:t>
            </a:r>
            <a:endParaRPr lang="en-US" sz="1336" dirty="0"/>
          </a:p>
        </p:txBody>
      </p:sp>
      <p:sp>
        <p:nvSpPr>
          <p:cNvPr id="7" name="Paragraph 2"/>
          <p:cNvSpPr/>
          <p:nvPr/>
        </p:nvSpPr>
        <p:spPr>
          <a:xfrm>
            <a:off x="714375" y="2905125"/>
            <a:ext cx="5238750" cy="14287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212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CMake simplifies the build process by managing compilation and linking of C++ projects, ensuring smooth integration with external libraries like VTK.</a:t>
            </a:r>
            <a:endParaRPr lang="en-US" sz="1212" dirty="0"/>
          </a:p>
        </p:txBody>
      </p:sp>
      <p:sp>
        <p:nvSpPr>
          <p:cNvPr id="8" name="Subtitle 3"/>
          <p:cNvSpPr/>
          <p:nvPr/>
        </p:nvSpPr>
        <p:spPr>
          <a:xfrm>
            <a:off x="714375" y="3619500"/>
            <a:ext cx="5238750" cy="14287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336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Programming Language: C++</a:t>
            </a:r>
            <a:endParaRPr lang="en-US" sz="1336" dirty="0"/>
          </a:p>
        </p:txBody>
      </p:sp>
      <p:sp>
        <p:nvSpPr>
          <p:cNvPr id="9" name="Paragraph 3"/>
          <p:cNvSpPr/>
          <p:nvPr/>
        </p:nvSpPr>
        <p:spPr>
          <a:xfrm>
            <a:off x="714375" y="4000500"/>
            <a:ext cx="5238750" cy="14287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351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C++ was chosen for its performance and ability to efficiently handle large datasets required in 3D reconstruction tasks.</a:t>
            </a:r>
            <a:endParaRPr lang="en-US" sz="1351" dirty="0"/>
          </a:p>
        </p:txBody>
      </p:sp>
      <p:sp>
        <p:nvSpPr>
          <p:cNvPr id="11" name="StaticPath"/>
          <p:cNvSpPr/>
          <p:nvPr/>
        </p:nvSpPr>
        <p:spPr>
          <a:xfrm>
            <a:off x="-1309687" y="3810000"/>
            <a:ext cx="1737360" cy="1737360"/>
          </a:xfrm>
          <a:prstGeom prst="ellipse">
            <a:avLst/>
          </a:prstGeom>
          <a:solidFill>
            <a:srgbClr val="000000">
              <a:alpha val="0"/>
            </a:srgbClr>
          </a:solidFill>
          <a:ln w="211667">
            <a:solidFill>
              <a:srgbClr val="FF9800"/>
            </a:solidFill>
            <a:prstDash val="solid"/>
          </a:ln>
        </p:spPr>
        <p:txBody>
          <a:bodyPr/>
          <a:lstStyle/>
          <a:p>
            <a:endParaRPr lang="en-CH"/>
          </a:p>
        </p:txBody>
      </p:sp>
      <p:sp>
        <p:nvSpPr>
          <p:cNvPr id="12" name="StaticPath"/>
          <p:cNvSpPr/>
          <p:nvPr/>
        </p:nvSpPr>
        <p:spPr>
          <a:xfrm>
            <a:off x="285750" y="204788"/>
            <a:ext cx="482918" cy="482917"/>
          </a:xfrm>
          <a:prstGeom prst="ellipse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en-CH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C5AA6B1-96A2-4F3C-949C-1EB2A8D46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9164" y="2194484"/>
            <a:ext cx="2979328" cy="294901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taticPath"/>
          <p:cNvSpPr/>
          <p:nvPr/>
        </p:nvSpPr>
        <p:spPr>
          <a:xfrm>
            <a:off x="4192619" y="703707"/>
            <a:ext cx="2154555" cy="3734753"/>
          </a:xfrm>
          <a:prstGeom prst="rect">
            <a:avLst/>
          </a:prstGeom>
          <a:solidFill>
            <a:srgbClr val="FF9800"/>
          </a:solidFill>
          <a:ln/>
        </p:spPr>
        <p:txBody>
          <a:bodyPr/>
          <a:lstStyle/>
          <a:p>
            <a:endParaRPr lang="en-CH"/>
          </a:p>
        </p:txBody>
      </p:sp>
      <p:pic>
        <p:nvPicPr>
          <p:cNvPr id="3" name="Image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56" y="1023937"/>
            <a:ext cx="3095625" cy="3095625"/>
          </a:xfrm>
          <a:prstGeom prst="rect">
            <a:avLst/>
          </a:prstGeom>
        </p:spPr>
      </p:pic>
      <p:sp>
        <p:nvSpPr>
          <p:cNvPr id="4" name="Question 1"/>
          <p:cNvSpPr/>
          <p:nvPr/>
        </p:nvSpPr>
        <p:spPr>
          <a:xfrm>
            <a:off x="4306205" y="902922"/>
            <a:ext cx="1927336" cy="51663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568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Why Use Volume Rendering?</a:t>
            </a:r>
            <a:endParaRPr lang="en-US" sz="1568" dirty="0"/>
          </a:p>
        </p:txBody>
      </p:sp>
      <p:sp>
        <p:nvSpPr>
          <p:cNvPr id="5" name="Answer 1"/>
          <p:cNvSpPr/>
          <p:nvPr/>
        </p:nvSpPr>
        <p:spPr>
          <a:xfrm>
            <a:off x="4298299" y="2557224"/>
            <a:ext cx="1943195" cy="163601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147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Volume rendering techniques allow visualization of internal structures, which is essential in medical imaging, 3D printing, and non-destructive testing.</a:t>
            </a:r>
            <a:endParaRPr lang="en-US" sz="1147" dirty="0"/>
          </a:p>
        </p:txBody>
      </p:sp>
      <p:sp>
        <p:nvSpPr>
          <p:cNvPr id="6" name="StaticPath"/>
          <p:cNvSpPr/>
          <p:nvPr/>
        </p:nvSpPr>
        <p:spPr>
          <a:xfrm>
            <a:off x="4928235" y="1616107"/>
            <a:ext cx="682943" cy="682943"/>
          </a:xfrm>
          <a:prstGeom prst="ellipse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7" name="StaticPath"/>
          <p:cNvSpPr/>
          <p:nvPr/>
        </p:nvSpPr>
        <p:spPr>
          <a:xfrm>
            <a:off x="6584442" y="704374"/>
            <a:ext cx="2154555" cy="3734753"/>
          </a:xfrm>
          <a:prstGeom prst="rect">
            <a:avLst/>
          </a:prstGeom>
          <a:solidFill>
            <a:srgbClr val="FF9800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8" name="Question 2"/>
          <p:cNvSpPr/>
          <p:nvPr/>
        </p:nvSpPr>
        <p:spPr>
          <a:xfrm>
            <a:off x="6698028" y="903589"/>
            <a:ext cx="1927336" cy="51663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508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Applications of the Project</a:t>
            </a:r>
            <a:endParaRPr lang="en-US" sz="1508" dirty="0"/>
          </a:p>
        </p:txBody>
      </p:sp>
      <p:sp>
        <p:nvSpPr>
          <p:cNvPr id="9" name="Answer 2"/>
          <p:cNvSpPr/>
          <p:nvPr/>
        </p:nvSpPr>
        <p:spPr>
          <a:xfrm>
            <a:off x="6690122" y="2557891"/>
            <a:ext cx="1943195" cy="102250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155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- Medical Imaging: Accurate CT/MRI reconstruction.</a:t>
            </a:r>
            <a:endParaRPr lang="en-US" sz="1155" dirty="0"/>
          </a:p>
          <a:p>
            <a:pPr marL="0" indent="0" algn="ctr">
              <a:buNone/>
            </a:pPr>
            <a:r>
              <a:rPr lang="en-US" sz="1155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- 3D Printing: High precision model creation.</a:t>
            </a:r>
            <a:endParaRPr lang="en-US" sz="1155" dirty="0"/>
          </a:p>
          <a:p>
            <a:pPr marL="0" indent="0" algn="ctr">
              <a:buNone/>
            </a:pPr>
            <a:r>
              <a:rPr lang="en-US" sz="1155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- Engineering: Analyze internal defects of materials.</a:t>
            </a:r>
            <a:endParaRPr lang="en-US" sz="1155" dirty="0"/>
          </a:p>
        </p:txBody>
      </p:sp>
      <p:sp>
        <p:nvSpPr>
          <p:cNvPr id="10" name="StaticPath"/>
          <p:cNvSpPr/>
          <p:nvPr/>
        </p:nvSpPr>
        <p:spPr>
          <a:xfrm>
            <a:off x="7320058" y="1616773"/>
            <a:ext cx="682943" cy="682943"/>
          </a:xfrm>
          <a:prstGeom prst="ellipse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CH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1196310167">
            <a:hlinkClick r:id="" action="ppaction://media"/>
            <a:extLst>
              <a:ext uri="{FF2B5EF4-FFF2-40B4-BE49-F238E27FC236}">
                <a16:creationId xmlns:a16="http://schemas.microsoft.com/office/drawing/2014/main" id="{CF9AD4A5-3BB0-2FF5-0F1C-CCB9D60C38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7955" y="482599"/>
            <a:ext cx="7428088" cy="417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564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4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taticPath"/>
          <p:cNvSpPr/>
          <p:nvPr/>
        </p:nvSpPr>
        <p:spPr>
          <a:xfrm>
            <a:off x="4192619" y="703707"/>
            <a:ext cx="2154555" cy="3734753"/>
          </a:xfrm>
          <a:prstGeom prst="rect">
            <a:avLst/>
          </a:prstGeom>
          <a:solidFill>
            <a:srgbClr val="FF9800"/>
          </a:solidFill>
          <a:ln/>
        </p:spPr>
        <p:txBody>
          <a:bodyPr/>
          <a:lstStyle/>
          <a:p>
            <a:endParaRPr lang="en-CH"/>
          </a:p>
        </p:txBody>
      </p:sp>
      <p:pic>
        <p:nvPicPr>
          <p:cNvPr id="3" name="Image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56" y="1023937"/>
            <a:ext cx="3095625" cy="3095625"/>
          </a:xfrm>
          <a:prstGeom prst="rect">
            <a:avLst/>
          </a:prstGeom>
        </p:spPr>
      </p:pic>
      <p:sp>
        <p:nvSpPr>
          <p:cNvPr id="4" name="Question 1"/>
          <p:cNvSpPr/>
          <p:nvPr/>
        </p:nvSpPr>
        <p:spPr>
          <a:xfrm>
            <a:off x="4306205" y="902922"/>
            <a:ext cx="1927336" cy="51663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31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How is Multithreading Applied?</a:t>
            </a:r>
            <a:endParaRPr lang="en-US" sz="1431" dirty="0"/>
          </a:p>
        </p:txBody>
      </p:sp>
      <p:sp>
        <p:nvSpPr>
          <p:cNvPr id="5" name="Answer 1"/>
          <p:cNvSpPr/>
          <p:nvPr/>
        </p:nvSpPr>
        <p:spPr>
          <a:xfrm>
            <a:off x="4298299" y="2557224"/>
            <a:ext cx="1943195" cy="163601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5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Multithreading using std::thread allows the main application to stay responsive while data loading and rendering happen in the background. Mutex synchronization ensures thread safety when rendering.</a:t>
            </a:r>
            <a:endParaRPr lang="en-US" sz="1005" dirty="0"/>
          </a:p>
        </p:txBody>
      </p:sp>
      <p:sp>
        <p:nvSpPr>
          <p:cNvPr id="6" name="StaticPath"/>
          <p:cNvSpPr/>
          <p:nvPr/>
        </p:nvSpPr>
        <p:spPr>
          <a:xfrm>
            <a:off x="4928235" y="1616107"/>
            <a:ext cx="682943" cy="682943"/>
          </a:xfrm>
          <a:prstGeom prst="ellipse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7" name="StaticPath"/>
          <p:cNvSpPr/>
          <p:nvPr/>
        </p:nvSpPr>
        <p:spPr>
          <a:xfrm>
            <a:off x="6584442" y="704374"/>
            <a:ext cx="2154555" cy="3734753"/>
          </a:xfrm>
          <a:prstGeom prst="rect">
            <a:avLst/>
          </a:prstGeom>
          <a:solidFill>
            <a:srgbClr val="FF9800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8" name="Question 2"/>
          <p:cNvSpPr/>
          <p:nvPr/>
        </p:nvSpPr>
        <p:spPr>
          <a:xfrm>
            <a:off x="6698028" y="903589"/>
            <a:ext cx="1927336" cy="51663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81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Error Handling and Callbacks</a:t>
            </a:r>
            <a:endParaRPr lang="en-US" sz="1481" dirty="0"/>
          </a:p>
        </p:txBody>
      </p:sp>
      <p:sp>
        <p:nvSpPr>
          <p:cNvPr id="9" name="Answer 2"/>
          <p:cNvSpPr/>
          <p:nvPr/>
        </p:nvSpPr>
        <p:spPr>
          <a:xfrm>
            <a:off x="6690122" y="2557891"/>
            <a:ext cx="1943195" cy="102250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16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The use of C++ exceptions ensures that any failure in file handling or rendering (e.g., invalid formats) is caught and handled gracefully. VTK callbacks help manage rendering events efficiently.</a:t>
            </a:r>
            <a:endParaRPr lang="en-US" sz="1016" dirty="0"/>
          </a:p>
        </p:txBody>
      </p:sp>
      <p:sp>
        <p:nvSpPr>
          <p:cNvPr id="10" name="StaticPath"/>
          <p:cNvSpPr/>
          <p:nvPr/>
        </p:nvSpPr>
        <p:spPr>
          <a:xfrm>
            <a:off x="7320058" y="1616773"/>
            <a:ext cx="682943" cy="682943"/>
          </a:xfrm>
          <a:prstGeom prst="ellipse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CH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taticPath"/>
          <p:cNvSpPr/>
          <p:nvPr/>
        </p:nvSpPr>
        <p:spPr>
          <a:xfrm>
            <a:off x="7143750" y="0"/>
            <a:ext cx="2000250" cy="5143500"/>
          </a:xfrm>
          <a:prstGeom prst="rect">
            <a:avLst/>
          </a:prstGeom>
          <a:solidFill>
            <a:srgbClr val="FF9800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3" name="Title"/>
          <p:cNvSpPr/>
          <p:nvPr/>
        </p:nvSpPr>
        <p:spPr>
          <a:xfrm>
            <a:off x="1190625" y="357188"/>
            <a:ext cx="5715000" cy="5715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758" b="1" dirty="0">
                <a:solidFill>
                  <a:srgbClr val="333333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Advanced C++ Programming Techniques</a:t>
            </a:r>
            <a:endParaRPr lang="en-US" sz="1758" dirty="0"/>
          </a:p>
        </p:txBody>
      </p:sp>
      <p:sp>
        <p:nvSpPr>
          <p:cNvPr id="4" name="Subtitle 1"/>
          <p:cNvSpPr/>
          <p:nvPr/>
        </p:nvSpPr>
        <p:spPr>
          <a:xfrm>
            <a:off x="714375" y="1190625"/>
            <a:ext cx="5238750" cy="14287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132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Multithreading with std::thread and Mutex</a:t>
            </a:r>
            <a:endParaRPr lang="en-US" sz="1132" dirty="0"/>
          </a:p>
        </p:txBody>
      </p:sp>
      <p:sp>
        <p:nvSpPr>
          <p:cNvPr id="5" name="Paragraph 1"/>
          <p:cNvSpPr/>
          <p:nvPr/>
        </p:nvSpPr>
        <p:spPr>
          <a:xfrm>
            <a:off x="714375" y="1571625"/>
            <a:ext cx="5238750" cy="14287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162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The application processes large datasets asynchronously using std::thread for file loading and std::mutex for thread synchronization, ensuring smooth performance.</a:t>
            </a:r>
            <a:endParaRPr lang="en-US" sz="1162" dirty="0"/>
          </a:p>
        </p:txBody>
      </p:sp>
      <p:sp>
        <p:nvSpPr>
          <p:cNvPr id="6" name="Subtitle 2"/>
          <p:cNvSpPr/>
          <p:nvPr/>
        </p:nvSpPr>
        <p:spPr>
          <a:xfrm>
            <a:off x="714375" y="2524125"/>
            <a:ext cx="5238750" cy="14287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132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Error Handling with Exceptions</a:t>
            </a:r>
            <a:endParaRPr lang="en-US" sz="1132" dirty="0"/>
          </a:p>
        </p:txBody>
      </p:sp>
      <p:sp>
        <p:nvSpPr>
          <p:cNvPr id="7" name="Paragraph 2"/>
          <p:cNvSpPr/>
          <p:nvPr/>
        </p:nvSpPr>
        <p:spPr>
          <a:xfrm>
            <a:off x="714375" y="2905125"/>
            <a:ext cx="5238750" cy="14287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216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Robust error handling is achieved through C++ exceptions, allowing graceful error recovery when unsupported file formats or failed data loads occur.</a:t>
            </a:r>
            <a:endParaRPr lang="en-US" sz="1216" dirty="0"/>
          </a:p>
        </p:txBody>
      </p:sp>
      <p:sp>
        <p:nvSpPr>
          <p:cNvPr id="8" name="Subtitle 3"/>
          <p:cNvSpPr/>
          <p:nvPr/>
        </p:nvSpPr>
        <p:spPr>
          <a:xfrm>
            <a:off x="714375" y="3619500"/>
            <a:ext cx="5238750" cy="14287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132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Integration with Qt and VTK</a:t>
            </a:r>
            <a:endParaRPr lang="en-US" sz="1132" dirty="0"/>
          </a:p>
        </p:txBody>
      </p:sp>
      <p:sp>
        <p:nvSpPr>
          <p:cNvPr id="9" name="Paragraph 3"/>
          <p:cNvSpPr/>
          <p:nvPr/>
        </p:nvSpPr>
        <p:spPr>
          <a:xfrm>
            <a:off x="714375" y="4000500"/>
            <a:ext cx="5238750" cy="142875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1216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Combining Qt for the user interface and VTK for 3D rendering showcases modular design, utilizing QML to expose C++ classes for seamless interaction.</a:t>
            </a:r>
            <a:endParaRPr lang="en-US" sz="1216" dirty="0"/>
          </a:p>
        </p:txBody>
      </p:sp>
      <p:pic>
        <p:nvPicPr>
          <p:cNvPr id="10" name="Image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875" y="1333500"/>
            <a:ext cx="2476500" cy="2476500"/>
          </a:xfrm>
          <a:prstGeom prst="rect">
            <a:avLst/>
          </a:prstGeom>
        </p:spPr>
      </p:pic>
      <p:sp>
        <p:nvSpPr>
          <p:cNvPr id="11" name="StaticPath"/>
          <p:cNvSpPr/>
          <p:nvPr/>
        </p:nvSpPr>
        <p:spPr>
          <a:xfrm>
            <a:off x="-1309687" y="3810000"/>
            <a:ext cx="1737360" cy="1737360"/>
          </a:xfrm>
          <a:prstGeom prst="ellipse">
            <a:avLst/>
          </a:prstGeom>
          <a:solidFill>
            <a:srgbClr val="000000">
              <a:alpha val="0"/>
            </a:srgbClr>
          </a:solidFill>
          <a:ln w="211667">
            <a:solidFill>
              <a:srgbClr val="FF9800"/>
            </a:solidFill>
            <a:prstDash val="solid"/>
          </a:ln>
        </p:spPr>
        <p:txBody>
          <a:bodyPr/>
          <a:lstStyle/>
          <a:p>
            <a:endParaRPr lang="en-CH"/>
          </a:p>
        </p:txBody>
      </p:sp>
      <p:sp>
        <p:nvSpPr>
          <p:cNvPr id="12" name="StaticPath"/>
          <p:cNvSpPr/>
          <p:nvPr/>
        </p:nvSpPr>
        <p:spPr>
          <a:xfrm>
            <a:off x="285750" y="204788"/>
            <a:ext cx="482918" cy="482917"/>
          </a:xfrm>
          <a:prstGeom prst="ellipse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en-CH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taticPath"/>
          <p:cNvSpPr/>
          <p:nvPr/>
        </p:nvSpPr>
        <p:spPr>
          <a:xfrm>
            <a:off x="-842581" y="437150"/>
            <a:ext cx="4014788" cy="4014788"/>
          </a:xfrm>
          <a:prstGeom prst="ellipse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3" name="Title"/>
          <p:cNvSpPr/>
          <p:nvPr/>
        </p:nvSpPr>
        <p:spPr>
          <a:xfrm>
            <a:off x="285417" y="2160080"/>
            <a:ext cx="3467148" cy="82338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4562" b="1" dirty="0">
                <a:solidFill>
                  <a:srgbClr val="000000"/>
                </a:solidFill>
                <a:latin typeface="OpenSans-Bold" pitchFamily="34" charset="0"/>
                <a:ea typeface="OpenSans-Bold" pitchFamily="34" charset="-122"/>
                <a:cs typeface="OpenSans-Bold" pitchFamily="34" charset="-120"/>
              </a:rPr>
              <a:t>Conclusion</a:t>
            </a:r>
            <a:endParaRPr lang="en-US" sz="4562" dirty="0"/>
          </a:p>
        </p:txBody>
      </p:sp>
      <p:sp>
        <p:nvSpPr>
          <p:cNvPr id="4" name="StaticPath"/>
          <p:cNvSpPr/>
          <p:nvPr/>
        </p:nvSpPr>
        <p:spPr>
          <a:xfrm>
            <a:off x="6677739" y="195072"/>
            <a:ext cx="911543" cy="911543"/>
          </a:xfrm>
          <a:prstGeom prst="ellipse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5" name="StaticPath"/>
          <p:cNvSpPr/>
          <p:nvPr/>
        </p:nvSpPr>
        <p:spPr>
          <a:xfrm>
            <a:off x="7963376" y="4002548"/>
            <a:ext cx="677228" cy="677228"/>
          </a:xfrm>
          <a:prstGeom prst="ellipse">
            <a:avLst/>
          </a:prstGeom>
          <a:solidFill>
            <a:srgbClr val="FF9800"/>
          </a:solidFill>
          <a:ln/>
        </p:spPr>
        <p:txBody>
          <a:bodyPr/>
          <a:lstStyle/>
          <a:p>
            <a:endParaRPr lang="en-CH"/>
          </a:p>
        </p:txBody>
      </p:sp>
      <p:sp>
        <p:nvSpPr>
          <p:cNvPr id="6" name="StaticPath"/>
          <p:cNvSpPr/>
          <p:nvPr/>
        </p:nvSpPr>
        <p:spPr>
          <a:xfrm>
            <a:off x="-1162717" y="-991076"/>
            <a:ext cx="2514600" cy="2514600"/>
          </a:xfrm>
          <a:prstGeom prst="ellipse">
            <a:avLst/>
          </a:prstGeom>
          <a:solidFill>
            <a:srgbClr val="000000">
              <a:alpha val="0"/>
            </a:srgbClr>
          </a:solidFill>
          <a:ln w="423333">
            <a:solidFill>
              <a:srgbClr val="FF9800"/>
            </a:solidFill>
            <a:prstDash val="solid"/>
          </a:ln>
        </p:spPr>
        <p:txBody>
          <a:bodyPr/>
          <a:lstStyle/>
          <a:p>
            <a:endParaRPr lang="en-CH"/>
          </a:p>
        </p:txBody>
      </p:sp>
      <p:sp>
        <p:nvSpPr>
          <p:cNvPr id="7" name="Question topic"/>
          <p:cNvSpPr/>
          <p:nvPr/>
        </p:nvSpPr>
        <p:spPr>
          <a:xfrm>
            <a:off x="2950607" y="689991"/>
            <a:ext cx="2286000" cy="301371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4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Project Impact and Future Applications</a:t>
            </a:r>
            <a:endParaRPr lang="en-US" sz="1004" dirty="0"/>
          </a:p>
        </p:txBody>
      </p:sp>
      <p:sp>
        <p:nvSpPr>
          <p:cNvPr id="8" name="Text"/>
          <p:cNvSpPr/>
          <p:nvPr/>
        </p:nvSpPr>
        <p:spPr>
          <a:xfrm>
            <a:off x="5193649" y="2192369"/>
            <a:ext cx="2810589" cy="143151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731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This project successfully demonstrates the use of C++ and VTK to reconstruct a 3D model from 2D slices and accurately compute its volume. The application has broad implications in medical imaging, 3D printing, and industrial analysis, providing a foundation for future enhancements and integration of advanced techniques.</a:t>
            </a:r>
            <a:endParaRPr lang="en-US" sz="731" dirty="0"/>
          </a:p>
        </p:txBody>
      </p:sp>
      <p:sp>
        <p:nvSpPr>
          <p:cNvPr id="9" name="Question"/>
          <p:cNvSpPr/>
          <p:nvPr/>
        </p:nvSpPr>
        <p:spPr>
          <a:xfrm>
            <a:off x="5408343" y="1518428"/>
            <a:ext cx="2381250" cy="25831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104" dirty="0">
                <a:solidFill>
                  <a:srgbClr val="000000"/>
                </a:solidFill>
                <a:latin typeface="OpenSans-Regular" pitchFamily="34" charset="0"/>
                <a:ea typeface="OpenSans-Regular" pitchFamily="34" charset="-122"/>
                <a:cs typeface="OpenSans-Regular" pitchFamily="34" charset="-120"/>
              </a:rPr>
              <a:t>What are the key outcomes of this project?</a:t>
            </a:r>
            <a:endParaRPr lang="en-US" sz="1104" dirty="0"/>
          </a:p>
        </p:txBody>
      </p:sp>
      <p:sp>
        <p:nvSpPr>
          <p:cNvPr id="10" name="StaticPath"/>
          <p:cNvSpPr/>
          <p:nvPr/>
        </p:nvSpPr>
        <p:spPr>
          <a:xfrm>
            <a:off x="2976229" y="323231"/>
            <a:ext cx="2128838" cy="1020128"/>
          </a:xfrm>
          <a:prstGeom prst="ellipse">
            <a:avLst/>
          </a:prstGeom>
          <a:solidFill>
            <a:srgbClr val="000000">
              <a:alpha val="0"/>
            </a:srgbClr>
          </a:solidFill>
          <a:ln w="1270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en-CH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472</Words>
  <Application>Microsoft Office PowerPoint</Application>
  <PresentationFormat>On-screen Show (16:9)</PresentationFormat>
  <Paragraphs>48</Paragraphs>
  <Slides>8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OpenSans-Bold</vt:lpstr>
      <vt:lpstr>OpenSans-Regular</vt:lpstr>
      <vt:lpstr>Prompt-Bold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Ollengo, Newton Kelvin (ARTORG)</cp:lastModifiedBy>
  <cp:revision>2</cp:revision>
  <dcterms:created xsi:type="dcterms:W3CDTF">2024-12-16T07:02:17Z</dcterms:created>
  <dcterms:modified xsi:type="dcterms:W3CDTF">2024-12-16T07:09:12Z</dcterms:modified>
</cp:coreProperties>
</file>